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482" r:id="rId3"/>
    <p:sldId id="457" r:id="rId4"/>
    <p:sldId id="479" r:id="rId5"/>
    <p:sldId id="483" r:id="rId6"/>
    <p:sldId id="484" r:id="rId7"/>
    <p:sldId id="485" r:id="rId8"/>
    <p:sldId id="491" r:id="rId9"/>
    <p:sldId id="507" r:id="rId10"/>
    <p:sldId id="506" r:id="rId11"/>
    <p:sldId id="505" r:id="rId12"/>
    <p:sldId id="508" r:id="rId13"/>
    <p:sldId id="509" r:id="rId14"/>
    <p:sldId id="510" r:id="rId15"/>
    <p:sldId id="511" r:id="rId16"/>
    <p:sldId id="512" r:id="rId17"/>
    <p:sldId id="513" r:id="rId18"/>
    <p:sldId id="486" r:id="rId19"/>
    <p:sldId id="487" r:id="rId20"/>
    <p:sldId id="488" r:id="rId21"/>
    <p:sldId id="489" r:id="rId22"/>
    <p:sldId id="502" r:id="rId2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9 Rectángulo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Rectángulo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13 Rectángulo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18 Rectángulo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26 Rectángulo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20 Elipse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22 Elipse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23 Elipse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25 Elipse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24 Elipse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s-AR"/>
          </a:p>
        </p:txBody>
      </p:sp>
      <p:sp>
        <p:nvSpPr>
          <p:cNvPr id="9" name="8 Rectángulo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Rectángulo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Rectángulo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17 Rectángulo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18 Elipse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19 Elipse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20 Elipse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21 Elipse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22 Elipse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11 Rectángulo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13 Elipse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12 Elipse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10 Rectángulo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235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3A735D-723E-4B42-9BFA-C2CD229E3F14}" type="datetimeFigureOut">
              <a:rPr lang="es-AR" smtClean="0"/>
              <a:pPr/>
              <a:t>28/10/2022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Rectángulo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11 Elipse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6ABEC3B-F25B-41D1-A136-59FE54DD6A9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13" indent="-274313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182875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90" indent="-182875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03" indent="-182875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182875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30" indent="-182875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5943" indent="-182875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256" indent="-182875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14/cambcult/cambcult.shtml" TargetMode="External"/><Relationship Id="rId2" Type="http://schemas.openxmlformats.org/officeDocument/2006/relationships/hyperlink" Target="https://www.monografias.com/trabajos28/aceptacion-individuo/aceptacion-individuo.s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onografias.com/trabajos14/personalidad/personalidad.shtml" TargetMode="External"/><Relationship Id="rId4" Type="http://schemas.openxmlformats.org/officeDocument/2006/relationships/hyperlink" Target="https://www.monografias.com/trabajos12/desorgan/desorgan.s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Stanley_Hall" TargetMode="External"/><Relationship Id="rId2" Type="http://schemas.openxmlformats.org/officeDocument/2006/relationships/hyperlink" Target="https://es.wikipedia.org/wiki/Siglo_X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.wikipedia.org/wiki/Campo_de_batalla" TargetMode="External"/><Relationship Id="rId4" Type="http://schemas.openxmlformats.org/officeDocument/2006/relationships/hyperlink" Target="https://es.wikipedia.org/wiki/Adolescenci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Puberta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ografias.com/trabajos11/artguerr/artguerr.s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15/tanatologia/tanatologia.shtml" TargetMode="External"/><Relationship Id="rId2" Type="http://schemas.openxmlformats.org/officeDocument/2006/relationships/hyperlink" Target="https://www.monografias.com/trabajos11/tebas/tebas.s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20AE5-EE99-8841-49BC-E0FC6F387F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PSICOLOGÍA ODONTOLÓGICA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71710D-1400-96D0-D2C0-104201F086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ATENCION EN ADOLESCENTES</a:t>
            </a:r>
          </a:p>
        </p:txBody>
      </p:sp>
    </p:spTree>
    <p:extLst>
      <p:ext uri="{BB962C8B-B14F-4D97-AF65-F5344CB8AC3E}">
        <p14:creationId xmlns:p14="http://schemas.microsoft.com/office/powerpoint/2010/main" val="327675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393FB-2788-34B4-620D-602677CFB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10733"/>
          </a:xfrm>
        </p:spPr>
        <p:txBody>
          <a:bodyPr/>
          <a:lstStyle/>
          <a:p>
            <a:r>
              <a:rPr lang="es-AR" dirty="0"/>
              <a:t>TRABAJO PRACTICO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6205BE-2C4F-21BF-F9CE-0CBD3A93B9A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82485"/>
            <a:ext cx="9956800" cy="4873752"/>
          </a:xfrm>
        </p:spPr>
        <p:txBody>
          <a:bodyPr/>
          <a:lstStyle/>
          <a:p>
            <a:r>
              <a:rPr lang="es-AR" dirty="0"/>
              <a:t>Realice una reflexión desde los diferentes autores de las teorías vistas sobre la etapa del niño que pone su diente para el ratón Pérez. </a:t>
            </a:r>
          </a:p>
          <a:p>
            <a:endParaRPr lang="es-AR" dirty="0"/>
          </a:p>
          <a:p>
            <a:r>
              <a:rPr lang="es-AR" dirty="0"/>
              <a:t>¿Qué concepto de los vistos en clase le parece relevante para la practica odontológica?</a:t>
            </a:r>
          </a:p>
        </p:txBody>
      </p:sp>
    </p:spTree>
    <p:extLst>
      <p:ext uri="{BB962C8B-B14F-4D97-AF65-F5344CB8AC3E}">
        <p14:creationId xmlns:p14="http://schemas.microsoft.com/office/powerpoint/2010/main" val="338322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>
                <a:latin typeface="Bahnschrift Light" panose="020B0502040204020203" pitchFamily="34" charset="0"/>
              </a:rPr>
              <a:t>REVISIÓN de los CONCEPTOS VERTIDOS CLASE 8 </a:t>
            </a:r>
            <a:br>
              <a:rPr lang="es-AR" dirty="0">
                <a:latin typeface="Bahnschrift Light" panose="020B0502040204020203" pitchFamily="34" charset="0"/>
              </a:rPr>
            </a:br>
            <a:endParaRPr lang="es-AR" dirty="0">
              <a:latin typeface="Bahnschrift Light" panose="020B0502040204020203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322365" cy="4873752"/>
          </a:xfrm>
        </p:spPr>
        <p:txBody>
          <a:bodyPr>
            <a:normAutofit/>
          </a:bodyPr>
          <a:lstStyle/>
          <a:p>
            <a:r>
              <a:rPr lang="es-AR" sz="1800" dirty="0"/>
              <a:t>ATENCION DEL NIÑO EN ODONTOLOGÍA DESDE LOS CONCEPTOS ORGANIZADORES de R. Spitz: La sonrisa social, la angustia de los ocho meses y el no. </a:t>
            </a:r>
          </a:p>
          <a:p>
            <a:r>
              <a:rPr lang="es-AR" sz="1800" dirty="0"/>
              <a:t>LOS 8 CONCEPTOS DEL DESARROLLO PSICOSOCIAL DE E. ERICKSON.</a:t>
            </a:r>
          </a:p>
          <a:p>
            <a:r>
              <a:rPr lang="es-AR" sz="1800" dirty="0"/>
              <a:t>D. WINNICOTT Y EL FENOMENO TRANSICIONAL.</a:t>
            </a:r>
          </a:p>
          <a:p>
            <a:r>
              <a:rPr lang="es-AR" sz="1800" dirty="0"/>
              <a:t>EL ABORDAJE ODONTOLOGICO SEGÚN A. ABERASTURY.</a:t>
            </a:r>
          </a:p>
          <a:p>
            <a:r>
              <a:rPr lang="es-AR" sz="1800" dirty="0"/>
              <a:t> EL ABORDAJE A TRAVES DEL JUEGO EN LA ATENCION ODONTOLÓGICA. RECURSOS.</a:t>
            </a:r>
          </a:p>
          <a:p>
            <a:r>
              <a:rPr lang="es-AR" sz="1800" dirty="0"/>
              <a:t>PIAGET ETAPAS DEL DESARROLLO. AFECTO</a:t>
            </a:r>
          </a:p>
          <a:p>
            <a:r>
              <a:rPr lang="es-AR" sz="1800" dirty="0"/>
              <a:t>TEORIA DE VIGOTSKY.</a:t>
            </a:r>
          </a:p>
          <a:p>
            <a:r>
              <a:rPr lang="es-AR" sz="1800" dirty="0"/>
              <a:t>EL DESARROLLO HUMANO AFECTO-INTELIGENCIA PIAGET-VIGOTSKY.</a:t>
            </a:r>
          </a:p>
          <a:p>
            <a:r>
              <a:rPr lang="es-AR" sz="1800" dirty="0"/>
              <a:t>SIGNIFICADO DIENTE.RATON PEREZ</a:t>
            </a:r>
          </a:p>
          <a:p>
            <a:endParaRPr lang="es-AR" sz="1800" dirty="0"/>
          </a:p>
          <a:p>
            <a:endParaRPr lang="es-AR" sz="1800" dirty="0"/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26735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/>
          <a:lstStyle/>
          <a:p>
            <a:r>
              <a:rPr lang="es-AR" dirty="0"/>
              <a:t>LA ADOLESCENCIA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Según Aberestury y Knobel la adolescencia es :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"La etapa de la vida en la cual el </a:t>
            </a:r>
            <a:r>
              <a:rPr lang="es-UY" sz="2000" u="none" strike="noStrike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individuo</a:t>
            </a: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busca establecer su </a:t>
            </a:r>
            <a:r>
              <a:rPr lang="es-UY" sz="2000" u="none" strike="noStrike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identidad</a:t>
            </a: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adulta, apoyándose en las primeras relaciones </a:t>
            </a:r>
            <a:r>
              <a:rPr lang="es-UY" sz="2000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objetales</a:t>
            </a: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-parentales internalizadas y verificadas en la realidad que el medio social le ofrece, mediante elementos biofísicos en </a:t>
            </a:r>
            <a:r>
              <a:rPr lang="es-UY" sz="2000" u="none" strike="noStrike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desarrollo</a:t>
            </a: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 su disposición y que a su vez tienden a la estabilidad de </a:t>
            </a:r>
            <a:r>
              <a:rPr lang="es-UY" sz="2000" u="none" strike="noStrike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personalidad</a:t>
            </a:r>
            <a:r>
              <a:rPr lang="es-UY" sz="20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en un plano genital, lo que sólo es posible si se hace el duelo por la identidad infantil"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193899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/>
          <a:lstStyle/>
          <a:p>
            <a:r>
              <a:rPr lang="es-AR" dirty="0"/>
              <a:t>LA ADOLESCENCIA desde la antigüedad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35024"/>
            <a:ext cx="10725150" cy="4873752"/>
          </a:xfrm>
        </p:spPr>
        <p:txBody>
          <a:bodyPr>
            <a:normAutofit fontScale="92500"/>
          </a:bodyPr>
          <a:lstStyle/>
          <a:p>
            <a:pPr algn="l"/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En la antigüedad se consideraba al adolescente como una persona susceptible de enfermedades diferentes a las del adulto y a las del niño en razón de los cambios que se producían en él desde el punto de vista psíquico, social y sexual.</a:t>
            </a:r>
          </a:p>
          <a:p>
            <a:pPr algn="l"/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Es a partir de del </a:t>
            </a:r>
            <a:r>
              <a:rPr lang="es-ES" b="0" i="0" u="sng" strike="noStrike" dirty="0">
                <a:effectLst/>
                <a:latin typeface="Arial" panose="020B0604020202020204" pitchFamily="34" charset="0"/>
                <a:hlinkClick r:id="rId2" tooltip="Siglo X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siglo XX</a:t>
            </a:r>
            <a:r>
              <a:rPr lang="es-ES" b="0" i="0" u="sng" dirty="0">
                <a:effectLst/>
                <a:latin typeface="Arial" panose="020B0604020202020204" pitchFamily="34" charset="0"/>
              </a:rPr>
              <a:t> 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cuando el Dr. </a:t>
            </a:r>
            <a:r>
              <a:rPr lang="es-ES" b="0" i="0" strike="noStrike" dirty="0">
                <a:effectLst/>
                <a:latin typeface="Arial" panose="020B0604020202020204" pitchFamily="34" charset="0"/>
                <a:hlinkClick r:id="rId3" tooltip="Stanley Ha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Stanley Hall</a:t>
            </a:r>
            <a:r>
              <a:rPr lang="es-ES" b="0" i="0" dirty="0">
                <a:effectLst/>
                <a:latin typeface="Arial" panose="020B0604020202020204" pitchFamily="34" charset="0"/>
              </a:rPr>
              <a:t> 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consideró esta franja como una etapa diferente  del desarrollo humano y en 1904 describió que la </a:t>
            </a:r>
            <a:r>
              <a:rPr lang="es-E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Adolescencia"/>
              </a:rPr>
              <a:t>adolescencia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era una etapa de crisis y tumulto.</a:t>
            </a:r>
          </a:p>
          <a:p>
            <a:pPr algn="l"/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Esto, junto con el advenimiento de las revoluciones de principios de siglo y luego las dos guerras mundiales (en donde los jóvenes eran quienes ponían su humanidad en los </a:t>
            </a:r>
            <a:r>
              <a:rPr lang="es-E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Campo de batalla"/>
              </a:rPr>
              <a:t>campos de batalla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llamó la atención de los médicos, psicólogos y sociólogos, para que se diera importancia a la salud de los jóvenes y desde entonces los servicios de salud de los diferentes países han incrementado programas para la salud del adolescente integrando a la </a:t>
            </a:r>
            <a:r>
              <a:rPr lang="es-ES" sz="26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hebiatría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como su parte fundamental y centro de acción.</a:t>
            </a:r>
          </a:p>
          <a:p>
            <a:pPr marL="0" indent="0">
              <a:lnSpc>
                <a:spcPct val="150000"/>
              </a:lnSpc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6183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/>
          <a:lstStyle/>
          <a:p>
            <a:r>
              <a:rPr lang="es-AR" dirty="0"/>
              <a:t>LA ADOLESCENCIA desde la antigüedad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HEBIATRIA 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La </a:t>
            </a:r>
            <a:r>
              <a:rPr lang="es-E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habitaría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proviene del griego </a:t>
            </a:r>
            <a:r>
              <a:rPr lang="es-E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héebee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(‘</a:t>
            </a:r>
            <a:r>
              <a:rPr lang="es-E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Pubertad"/>
              </a:rPr>
              <a:t>pubertad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’) e </a:t>
            </a:r>
            <a:r>
              <a:rPr lang="es-ES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iatrea</a:t>
            </a: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(‘curación’), pero sus fines son mucho más extensos que la mera curación de las enfermedades de los adolescentes, ya que esta especialidad estudia e  integra la salud física, escolar, social, sexual, reproductiva, deportiva e intelectual de los jóvenes y se alimenta desde el punto de vista operativo de otras especialidades como la medicina, ortopedia, odontología, psicología, psiquiatría, etc.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Dentro de ella se distinguen tres periodos: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El adolescente temprano (inicio del crecimiento rápido)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adolescente medio (cambios de comportamiento y caracteres sexuales secundarios) 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adolescente tardío (inicio de la independencia del joven de su familia)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3954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/>
          <a:lstStyle/>
          <a:p>
            <a:r>
              <a:rPr lang="es-AR" dirty="0"/>
              <a:t>HEBIATRIA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Hebiatría ha experimentado una maduración acelerada en las últimas décadas, en vista de las circunstancias especiales de los adolescentes.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AR" sz="18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AR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rata a los jóvenes desde que comienzan los cambios de la pubertad (caracteres sexuales secundarios) hasta que se completa el desarrollo en los diferentes aspectos y se convierte en el adulto de la especie. </a:t>
            </a:r>
            <a:endParaRPr lang="es-AR" sz="18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s-AR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MX" sz="180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odontohebiatría</a:t>
            </a:r>
            <a:r>
              <a:rPr lang="es-MX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ocupa de cuidar la atención bucal del adolescente en sus diferentes fases, con énfasis en la prevención y promoción de la salud  integrando la estética y cosmética tan valoradas en esta etapa etaria. 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9070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AR" sz="2000" dirty="0"/>
              <a:t>ADOLESCENCIA PARA ABEREASTURY Y KNOBEL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El adolescente atraviesa por etapas que le son conflictivas donde va a establecer su identidad, objetivo fundamental de esta etapa vital.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AR" dirty="0"/>
              <a:t>Realiza tres duelos fundamentales: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AR" dirty="0"/>
              <a:t>El duelo de su cuerpo infantil perdido.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AR" dirty="0"/>
              <a:t>El duelo de este rol lo obliga a una renuncia de su dependencia y a aceptación de responsabilidades que no tiene o desconoce. 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AR" dirty="0"/>
              <a:t>Duelo de los padres de la infancia. Protectores, etc. </a:t>
            </a:r>
          </a:p>
          <a:p>
            <a:pPr marL="0" indent="0">
              <a:lnSpc>
                <a:spcPct val="150000"/>
              </a:lnSpc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54641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AR" sz="2000" dirty="0"/>
              <a:t>ADOLESCENCIA PARA ABEREASTURY Y KNOBEL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Estos duelos, la bisexualidad infantil perdida, enfrentarse a una realización evolutiva basada en las relaciones interpersonales de la infancia, lo lleva a la inestabilidad.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AR" dirty="0"/>
              <a:t>El niño tiene una relación de dependencia y comodidad que pierde, se encuentra en un nuevo cuerpo, con responsabilidades y exigencias por parte de sus padres. </a:t>
            </a:r>
          </a:p>
        </p:txBody>
      </p:sp>
    </p:spTree>
    <p:extLst>
      <p:ext uri="{BB962C8B-B14F-4D97-AF65-F5344CB8AC3E}">
        <p14:creationId xmlns:p14="http://schemas.microsoft.com/office/powerpoint/2010/main" val="79339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AR" sz="2000" dirty="0"/>
              <a:t>QUE ES LA IDENTIDAD . ERICKSON ( Aberastury-)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Identidad </a:t>
            </a:r>
            <a:r>
              <a:rPr lang="es-AR" dirty="0">
                <a:latin typeface="+mj-lt"/>
              </a:rPr>
              <a:t>es </a:t>
            </a:r>
            <a:r>
              <a:rPr lang="es-UY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"La capacidad que tiene el yo de mantener una mismidad y continuidad frente al destino cambiante".</a:t>
            </a:r>
            <a:r>
              <a:rPr lang="es-UY" sz="1800" dirty="0">
                <a:solidFill>
                  <a:srgbClr val="00804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UY" sz="18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Conflictos</a:t>
            </a:r>
            <a:r>
              <a:rPr lang="es-UY" sz="18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graves, cuya sensación de confusión es más bien debida a una </a:t>
            </a:r>
            <a:r>
              <a:rPr lang="es-UY" sz="1800" u="sng" strike="noStrike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guerra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dentro de ellos mismos. </a:t>
            </a:r>
            <a:endParaRPr lang="es-UY" sz="18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s-UY" sz="1800" dirty="0">
                <a:solidFill>
                  <a:srgbClr val="44555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produce un </a:t>
            </a:r>
            <a:r>
              <a:rPr lang="es-UY" sz="1800" b="1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desfasaje entre el Yo psicológico y el Yo corporal 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(madura antes su cuerpo que su psiquis).</a:t>
            </a:r>
          </a:p>
          <a:p>
            <a:pPr marL="0" indent="0">
              <a:lnSpc>
                <a:spcPct val="150000"/>
              </a:lnSpc>
              <a:buNone/>
            </a:pPr>
            <a:endParaRPr lang="es-A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5664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9956800" cy="503110"/>
          </a:xfrm>
        </p:spPr>
        <p:txBody>
          <a:bodyPr>
            <a:noAutofit/>
          </a:bodyPr>
          <a:lstStyle/>
          <a:p>
            <a:br>
              <a:rPr lang="es-AR" sz="2000" b="1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2000" b="1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etapas del duelo</a:t>
            </a:r>
            <a:endParaRPr lang="es-AR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675"/>
              </a:spcBef>
              <a:spcAft>
                <a:spcPts val="6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 La negación, mecanismo por el cual el sujeto rechaza la idea de pérdida, </a:t>
            </a:r>
            <a:r>
              <a:rPr lang="es-UY" sz="1800" u="none" strike="noStrike" dirty="0">
                <a:solidFill>
                  <a:srgbClr val="00804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muestra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incredulidad, siente ira. </a:t>
            </a:r>
          </a:p>
          <a:p>
            <a:pPr marL="0" lvl="0" indent="0">
              <a:lnSpc>
                <a:spcPct val="115000"/>
              </a:lnSpc>
              <a:spcBef>
                <a:spcPts val="675"/>
              </a:spcBef>
              <a:spcAft>
                <a:spcPts val="675"/>
              </a:spcAft>
              <a:buSzPts val="1000"/>
              <a:buNone/>
              <a:tabLst>
                <a:tab pos="457200" algn="l"/>
              </a:tabLst>
            </a:pP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lo que nos lleva a decir: "No puede ser que haya muerto, lo vi ayer por la calle", cuando inesperadamente recibimos la noticia de </a:t>
            </a:r>
            <a:r>
              <a:rPr lang="es-UY" sz="1800" u="none" strike="noStrike" dirty="0">
                <a:solidFill>
                  <a:srgbClr val="00804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la muerte</a:t>
            </a: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 un amigo, aunque sepamos que hay muchas maneras de morir en pocas horas.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75"/>
              </a:spcBef>
              <a:spcAft>
                <a:spcPts val="6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 La resignación, en la cual se admite la pérdida y sobreviene como afecto la pena.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75"/>
              </a:spcBef>
              <a:spcAft>
                <a:spcPts val="6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Y" sz="1800" dirty="0">
                <a:solidFill>
                  <a:srgbClr val="44555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 El desapego, en la que se renuncia al objeto y se produce la adaptación a la vida sin él. Esta última etapa permite el apego a nuevos objetos.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4891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El adolescente y la familia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/>
              <a:t>El adolescente se encuentra respecto de las figuras parentales en situación de dependencia psíquica. Los conflictos de los padres inciden en forma significativa sobre los procesos de desarrollo del adolescente.  </a:t>
            </a:r>
          </a:p>
        </p:txBody>
      </p:sp>
    </p:spTree>
    <p:extLst>
      <p:ext uri="{BB962C8B-B14F-4D97-AF65-F5344CB8AC3E}">
        <p14:creationId xmlns:p14="http://schemas.microsoft.com/office/powerpoint/2010/main" val="215943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TEORÍAS SOBRE LA ADOLESCENCIA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AR" dirty="0"/>
              <a:t>Teoría Psicoanalítica</a:t>
            </a:r>
          </a:p>
          <a:p>
            <a:pPr marL="0" indent="0">
              <a:buNone/>
            </a:pPr>
            <a:r>
              <a:rPr lang="es-AR" dirty="0"/>
              <a:t>(Ana Freud)</a:t>
            </a:r>
          </a:p>
          <a:p>
            <a:pPr marL="0" indent="0">
              <a:buNone/>
            </a:pPr>
            <a:r>
              <a:rPr lang="es-AR" dirty="0"/>
              <a:t>Se atribuye esta etapa a causas internas</a:t>
            </a:r>
          </a:p>
          <a:p>
            <a:pPr marL="0" indent="0">
              <a:buNone/>
            </a:pPr>
            <a:r>
              <a:rPr lang="es-AR" dirty="0"/>
              <a:t>Desvinculación con la familia.</a:t>
            </a:r>
          </a:p>
          <a:p>
            <a:pPr marL="0" indent="0">
              <a:buNone/>
            </a:pPr>
            <a:r>
              <a:rPr lang="es-AR" dirty="0"/>
              <a:t>Oposición a normas y reglas.</a:t>
            </a:r>
          </a:p>
          <a:p>
            <a:pPr marL="0" indent="0">
              <a:buNone/>
            </a:pPr>
            <a:r>
              <a:rPr lang="es-AR" dirty="0"/>
              <a:t>Establece nuevas relaciones al exterior.</a:t>
            </a:r>
          </a:p>
          <a:p>
            <a:pPr marL="0" indent="0">
              <a:buNone/>
            </a:pPr>
            <a:r>
              <a:rPr lang="es-AR" dirty="0"/>
              <a:t>Proceso de construcción de la identidad.</a:t>
            </a:r>
          </a:p>
          <a:p>
            <a:pPr marL="0" indent="0">
              <a:buNone/>
            </a:pPr>
            <a:r>
              <a:rPr lang="es-AR" dirty="0"/>
              <a:t> Teoría sociológica</a:t>
            </a:r>
          </a:p>
          <a:p>
            <a:pPr marL="0" indent="0">
              <a:buNone/>
            </a:pPr>
            <a:r>
              <a:rPr lang="es-AR" dirty="0"/>
              <a:t>La adolescencia es un constructo social no</a:t>
            </a:r>
          </a:p>
          <a:p>
            <a:pPr marL="0" indent="0">
              <a:buNone/>
            </a:pPr>
            <a:r>
              <a:rPr lang="es-AR" dirty="0"/>
              <a:t>precisamente biológico.</a:t>
            </a:r>
          </a:p>
          <a:p>
            <a:pPr marL="0" indent="0">
              <a:buNone/>
            </a:pPr>
            <a:r>
              <a:rPr lang="es-AR" dirty="0"/>
              <a:t>Hay influencia de los factores culturales.</a:t>
            </a:r>
          </a:p>
          <a:p>
            <a:pPr marL="0" indent="0">
              <a:buNone/>
            </a:pPr>
            <a:r>
              <a:rPr lang="es-AR" dirty="0"/>
              <a:t>La constitución biológica humana no determina</a:t>
            </a:r>
          </a:p>
          <a:p>
            <a:pPr marL="0" indent="0">
              <a:buNone/>
            </a:pPr>
            <a:r>
              <a:rPr lang="es-AR" dirty="0"/>
              <a:t>moldes particulares de conducta.</a:t>
            </a:r>
          </a:p>
          <a:p>
            <a:pPr marL="0" indent="0">
              <a:buNone/>
            </a:pPr>
            <a:r>
              <a:rPr lang="es-AR" dirty="0"/>
              <a:t>Es el resultado de tensiones y presiones que</a:t>
            </a:r>
          </a:p>
          <a:p>
            <a:pPr marL="0" indent="0">
              <a:buNone/>
            </a:pPr>
            <a:r>
              <a:rPr lang="es-AR" dirty="0"/>
              <a:t>vienen de la sociedad.</a:t>
            </a:r>
          </a:p>
          <a:p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AR" dirty="0"/>
              <a:t>Piagetiana</a:t>
            </a:r>
          </a:p>
          <a:p>
            <a:pPr marL="0" indent="0">
              <a:buNone/>
            </a:pPr>
            <a:r>
              <a:rPr lang="es-AR" dirty="0"/>
              <a:t>Interacción entre factores sociales e</a:t>
            </a:r>
          </a:p>
          <a:p>
            <a:pPr marL="0" indent="0">
              <a:buNone/>
            </a:pPr>
            <a:r>
              <a:rPr lang="es-AR" dirty="0"/>
              <a:t>individuales.</a:t>
            </a:r>
          </a:p>
          <a:p>
            <a:pPr marL="0" indent="0">
              <a:buNone/>
            </a:pPr>
            <a:r>
              <a:rPr lang="es-AR" dirty="0"/>
              <a:t> Se producen cambios en el</a:t>
            </a:r>
          </a:p>
          <a:p>
            <a:pPr marL="0" indent="0">
              <a:buNone/>
            </a:pPr>
            <a:r>
              <a:rPr lang="es-AR" dirty="0"/>
              <a:t>pensamiento que repercuten en lo</a:t>
            </a:r>
          </a:p>
          <a:p>
            <a:pPr marL="0" indent="0">
              <a:buNone/>
            </a:pPr>
            <a:r>
              <a:rPr lang="es-AR" dirty="0"/>
              <a:t>social.</a:t>
            </a:r>
          </a:p>
          <a:p>
            <a:pPr marL="0" indent="0">
              <a:buNone/>
            </a:pPr>
            <a:r>
              <a:rPr lang="es-AR" dirty="0"/>
              <a:t> Las transformaciones afectivas y</a:t>
            </a:r>
          </a:p>
          <a:p>
            <a:pPr marL="0" indent="0">
              <a:buNone/>
            </a:pPr>
            <a:r>
              <a:rPr lang="es-AR" dirty="0"/>
              <a:t>sociales van unidas indisolublemente a</a:t>
            </a:r>
          </a:p>
          <a:p>
            <a:pPr marL="0" indent="0">
              <a:buNone/>
            </a:pPr>
            <a:r>
              <a:rPr lang="es-AR" dirty="0"/>
              <a:t>cambios en el pensamiento</a:t>
            </a:r>
          </a:p>
        </p:txBody>
      </p:sp>
    </p:spTree>
    <p:extLst>
      <p:ext uri="{BB962C8B-B14F-4D97-AF65-F5344CB8AC3E}">
        <p14:creationId xmlns:p14="http://schemas.microsoft.com/office/powerpoint/2010/main" val="2785376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ORGANIZACIÓN MUNDIAL DE LA SALUD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/>
              <a:t> Periodo de crecimiento y desarrollo humano acelerado que se produce después de la niñez y antes de la edad adulta, entre los 10 y los 19 años.  Esta condicionada por diversos procesos biológicos. El comienzo de la pubertad marca el pasaje de la niñez a la adolescencia. </a:t>
            </a:r>
          </a:p>
          <a:p>
            <a:pPr marL="0" indent="0">
              <a:buNone/>
            </a:pPr>
            <a:r>
              <a:rPr lang="es-AR" dirty="0"/>
              <a:t> Los determinantes biológicos son universales; en cambio, la duración y las características propias de este periodo pueden variar a lo largo del tiempo, entre unas culturas y otras, y dependiendo de los contextos socioeconómicos.</a:t>
            </a:r>
          </a:p>
        </p:txBody>
      </p:sp>
    </p:spTree>
    <p:extLst>
      <p:ext uri="{BB962C8B-B14F-4D97-AF65-F5344CB8AC3E}">
        <p14:creationId xmlns:p14="http://schemas.microsoft.com/office/powerpoint/2010/main" val="3886434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CAMBIOS DEL ADOLESCENTE LOS </a:t>
            </a:r>
            <a:r>
              <a:rPr lang="es-AR" sz="2000" dirty="0"/>
              <a:t>CAMBIOS EN EL ADOLESCENTE INCLUYEN CAMBIOS FÍSICOS, HORMONALES, BIOLÓGICOS, PSICOLÓGICOS.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dirty="0"/>
              <a:t>Cambios Fisiológicos: Alcanzan su capacidad reproductiva. Cambios hormonales por su influencia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s-AR" dirty="0"/>
              <a:t>Cambios Psicológicos: Manera diferente de abordar los problemas y entender la realidad y la vida.</a:t>
            </a:r>
          </a:p>
        </p:txBody>
      </p:sp>
    </p:spTree>
    <p:extLst>
      <p:ext uri="{BB962C8B-B14F-4D97-AF65-F5344CB8AC3E}">
        <p14:creationId xmlns:p14="http://schemas.microsoft.com/office/powerpoint/2010/main" val="1364277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CAMBIOS EMOCIONALES Y SOCIALES DE LOS Y LAS ADOLESCENTES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Pensamiento abstracto  Tranquilidad intelectual: organización de los conocimientos adquiridos  Buena capacidad de memorización  Le interesa investigar todo y aprender, trabajar y participar  A las adolescentes, les gusta agradar a los demás y en ellos les gusta ser aprobados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s-AR" dirty="0"/>
              <a:t>Acepta y sigue normas, si se marcan límites  Busca ser buena persona  Les interesan las historias de héroes y artistas</a:t>
            </a:r>
          </a:p>
        </p:txBody>
      </p:sp>
    </p:spTree>
    <p:extLst>
      <p:ext uri="{BB962C8B-B14F-4D97-AF65-F5344CB8AC3E}">
        <p14:creationId xmlns:p14="http://schemas.microsoft.com/office/powerpoint/2010/main" val="14106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2400" dirty="0"/>
              <a:t>PENSAMIENTO CRÍTICO Entre los cambios cognitivos que permiten el pensamiento crítico hay: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dirty="0"/>
              <a:t>Capacidad de manejo de información.  Mayor amplitud de conocimientos en distintos dominios.  Mayor habilidad para construir nuevas combinaciones de conocimientos.  Mayor uso espontáneo de estrategias o  procedimientos para aplicar y adquirir conocimientos.  Identifican y ubican el problema. Presentan solución. </a:t>
            </a:r>
          </a:p>
        </p:txBody>
      </p:sp>
    </p:spTree>
    <p:extLst>
      <p:ext uri="{BB962C8B-B14F-4D97-AF65-F5344CB8AC3E}">
        <p14:creationId xmlns:p14="http://schemas.microsoft.com/office/powerpoint/2010/main" val="696509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ES" sz="2400" b="0" i="0" u="none" strike="noStrike" baseline="0" dirty="0">
                <a:solidFill>
                  <a:schemeClr val="tx1"/>
                </a:solidFill>
                <a:latin typeface="+mn-lt"/>
              </a:rPr>
              <a:t>Criterios para el abordaje integral</a:t>
            </a:r>
            <a:br>
              <a:rPr lang="es-ES" sz="2400" b="0" i="0" u="none" strike="noStrike" baseline="0" dirty="0">
                <a:solidFill>
                  <a:schemeClr val="tx1"/>
                </a:solidFill>
                <a:latin typeface="+mn-lt"/>
              </a:rPr>
            </a:br>
            <a:r>
              <a:rPr lang="es-AR" sz="2400" b="0" i="0" u="none" strike="noStrike" baseline="0" dirty="0">
                <a:solidFill>
                  <a:schemeClr val="tx1"/>
                </a:solidFill>
                <a:latin typeface="+mn-lt"/>
              </a:rPr>
              <a:t>de los adolescentes- Ministerio salud-panamericano.</a:t>
            </a:r>
            <a:endParaRPr lang="es-A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9610"/>
            <a:ext cx="9956800" cy="4873752"/>
          </a:xfrm>
        </p:spPr>
        <p:txBody>
          <a:bodyPr/>
          <a:lstStyle/>
          <a:p>
            <a:pPr algn="l"/>
            <a:r>
              <a:rPr lang="es-ES" sz="1800" b="0" i="0" u="none" strike="noStrike" baseline="0" dirty="0">
                <a:latin typeface="FranklinGothic-Book"/>
              </a:rPr>
              <a:t>Se deberá </a:t>
            </a:r>
            <a:r>
              <a:rPr lang="es-ES" sz="1800" b="0" i="1" u="none" strike="noStrike" baseline="0" dirty="0">
                <a:latin typeface="FranklinGothic-BookItalic"/>
              </a:rPr>
              <a:t>“asegurar una atención de calidad y amigable para los adolescentes”.</a:t>
            </a:r>
          </a:p>
          <a:p>
            <a:pPr algn="l"/>
            <a:r>
              <a:rPr lang="es-ES" sz="1800" b="0" i="0" u="none" strike="noStrike" baseline="0" dirty="0">
                <a:latin typeface="FranklinGothic-Book"/>
              </a:rPr>
              <a:t>Si es posible se implementara la atención </a:t>
            </a:r>
            <a:r>
              <a:rPr lang="es-ES" sz="1800" b="0" i="1" u="none" strike="noStrike" baseline="0" dirty="0">
                <a:latin typeface="FranklinGothic-BookItalic"/>
              </a:rPr>
              <a:t>con horarios convenientes para ellos, atractivo y cómodo para los jóvenes</a:t>
            </a:r>
            <a:r>
              <a:rPr lang="es-ES" sz="1800" i="1" dirty="0">
                <a:latin typeface="FranklinGothic-BookItalic"/>
              </a:rPr>
              <a:t> con</a:t>
            </a:r>
            <a:r>
              <a:rPr lang="es-ES" sz="1800" b="0" i="1" u="none" strike="noStrike" baseline="0" dirty="0">
                <a:latin typeface="FranklinGothic-BookItalic"/>
              </a:rPr>
              <a:t> un personal entrenado para respetar y satisfacer sus necesidades, que permitan la participación”.</a:t>
            </a:r>
          </a:p>
          <a:p>
            <a:pPr algn="l"/>
            <a:r>
              <a:rPr lang="es-ES" sz="1800" i="1" dirty="0">
                <a:latin typeface="FranklinGothic-BookItalic"/>
              </a:rPr>
              <a:t>Llegan por una necesidad de:</a:t>
            </a:r>
          </a:p>
          <a:p>
            <a:pPr algn="l"/>
            <a:r>
              <a:rPr lang="es-AR" sz="1800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AR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Orientación y escucha (</a:t>
            </a:r>
            <a:r>
              <a:rPr lang="es-AR" sz="1800" b="0" i="1" u="none" strike="noStrike" baseline="0" dirty="0">
                <a:latin typeface="FranklinGothic-BookItalic"/>
              </a:rPr>
              <a:t>Tiene una importancia </a:t>
            </a:r>
            <a:r>
              <a:rPr lang="es-ES" sz="1800" b="0" i="1" u="none" strike="noStrike" baseline="0" dirty="0">
                <a:latin typeface="FranklinGothic-BookItalic"/>
              </a:rPr>
              <a:t>fundamental porque ayuda a superar el aislamiento, aumenta la autoestima y fortalece el ejercicio de su identidad”</a:t>
            </a:r>
            <a:endParaRPr lang="es-AR" sz="1800" b="0" i="0" u="none" strike="noStrike" baseline="0" dirty="0">
              <a:solidFill>
                <a:srgbClr val="000000"/>
              </a:solidFill>
              <a:latin typeface="FranklinGothic-Book"/>
            </a:endParaRPr>
          </a:p>
          <a:p>
            <a:pPr algn="l"/>
            <a:r>
              <a:rPr lang="es-AR" sz="1800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AR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Control en salud</a:t>
            </a:r>
          </a:p>
          <a:p>
            <a:pPr algn="l"/>
            <a:r>
              <a:rPr lang="es-ES" sz="1800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Condiciones especiales y problemas de salud</a:t>
            </a:r>
            <a:r>
              <a:rPr lang="es-ES" sz="1800" b="0" i="1" u="none" strike="noStrike" baseline="0" dirty="0">
                <a:solidFill>
                  <a:srgbClr val="000000"/>
                </a:solidFill>
                <a:latin typeface="FranklinGothic-BookItalic"/>
              </a:rPr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16408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ES" sz="2000" b="0" i="0" u="none" strike="noStrike" baseline="0" dirty="0">
                <a:solidFill>
                  <a:schemeClr val="tx1"/>
                </a:solidFill>
                <a:latin typeface="+mn-lt"/>
              </a:rPr>
              <a:t>Criterios para el abordaje integral</a:t>
            </a:r>
            <a:br>
              <a:rPr lang="es-ES" sz="2000" b="0" i="0" u="none" strike="noStrike" baseline="0" dirty="0">
                <a:solidFill>
                  <a:schemeClr val="tx1"/>
                </a:solidFill>
                <a:latin typeface="+mn-lt"/>
              </a:rPr>
            </a:br>
            <a:r>
              <a:rPr lang="es-AR" sz="2000" b="0" i="0" u="none" strike="noStrike" baseline="0" dirty="0">
                <a:solidFill>
                  <a:schemeClr val="tx1"/>
                </a:solidFill>
                <a:latin typeface="+mn-lt"/>
              </a:rPr>
              <a:t>de los adolescentes- Ministerio salud-panamericano</a:t>
            </a:r>
            <a:endParaRPr lang="es-AR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992124"/>
            <a:ext cx="9956800" cy="54721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AR" sz="1800" dirty="0"/>
              <a:t>Orientación y escucha:</a:t>
            </a:r>
          </a:p>
          <a:p>
            <a:pPr algn="just">
              <a:lnSpc>
                <a:spcPct val="150000"/>
              </a:lnSpc>
            </a:pPr>
            <a:r>
              <a:rPr lang="es-ES" sz="1800" b="0" u="none" strike="noStrike" baseline="0" dirty="0">
                <a:solidFill>
                  <a:srgbClr val="ED008C"/>
                </a:solidFill>
                <a:latin typeface="+mj-lt"/>
              </a:rPr>
              <a:t> </a:t>
            </a: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La calidad del vínculo es un componente fundamental para que el proceso sea positivo.</a:t>
            </a:r>
            <a:endParaRPr lang="es-ES" sz="1800" b="0" u="none" strike="noStrike" baseline="0" dirty="0">
              <a:solidFill>
                <a:srgbClr val="ED008C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s-ES" sz="1800" dirty="0">
                <a:solidFill>
                  <a:srgbClr val="000000"/>
                </a:solidFill>
                <a:latin typeface="+mj-lt"/>
              </a:rPr>
              <a:t>En un programa de aceptación y respeto p</a:t>
            </a: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romover el diálogo y generar un encuentro donde se integre el saber técnico con los conocimientos y experiencias del adolescente, favoreciendo la expresión de sus ideas, saberes, dudas e inquietudes. </a:t>
            </a:r>
            <a:endParaRPr lang="es-ES" sz="1800" b="0" u="none" strike="noStrike" baseline="0" dirty="0">
              <a:solidFill>
                <a:srgbClr val="ED008C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Se debe promover el </a:t>
            </a:r>
            <a:r>
              <a:rPr lang="es-ES" sz="1800" dirty="0">
                <a:solidFill>
                  <a:srgbClr val="000000"/>
                </a:solidFill>
                <a:latin typeface="+mj-lt"/>
              </a:rPr>
              <a:t>individualismo y </a:t>
            </a: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empoderamiento de sí mismos.</a:t>
            </a:r>
          </a:p>
          <a:p>
            <a:pPr algn="l">
              <a:lnSpc>
                <a:spcPct val="150000"/>
              </a:lnSpc>
            </a:pP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Esto implica que el adolescente sea capaz de “reconocer que está</a:t>
            </a:r>
          </a:p>
          <a:p>
            <a:pPr algn="l">
              <a:lnSpc>
                <a:spcPct val="150000"/>
              </a:lnSpc>
            </a:pP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involucrado en una decisión, conocer acerca de lo que dice, identificar y elegir entre varias opciones.</a:t>
            </a:r>
          </a:p>
          <a:p>
            <a:pPr algn="l">
              <a:lnSpc>
                <a:spcPct val="160000"/>
              </a:lnSpc>
            </a:pPr>
            <a:r>
              <a:rPr lang="es-ES" sz="1800" dirty="0">
                <a:solidFill>
                  <a:srgbClr val="000000"/>
                </a:solidFill>
                <a:latin typeface="+mj-lt"/>
              </a:rPr>
              <a:t>A</a:t>
            </a:r>
            <a:r>
              <a:rPr lang="es-ES" sz="1800" b="0" u="none" strike="noStrike" baseline="0" dirty="0">
                <a:solidFill>
                  <a:srgbClr val="000000"/>
                </a:solidFill>
                <a:latin typeface="+mj-lt"/>
              </a:rPr>
              <a:t>nticipar consecuencias e implicaciones de sus actos, tener acceso a los medios para evitar consecuencias adversas, sostener una posición autónoma referida a las personas, instituciones y grupos de su entorno.</a:t>
            </a:r>
            <a:endParaRPr lang="es-AR" sz="1800" dirty="0">
              <a:latin typeface="+mj-lt"/>
            </a:endParaRPr>
          </a:p>
          <a:p>
            <a:pPr algn="l">
              <a:lnSpc>
                <a:spcPct val="160000"/>
              </a:lnSpc>
            </a:pPr>
            <a:endParaRPr lang="es-ES" sz="1800" b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endParaRPr lang="es-ES" sz="1800" b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endParaRPr lang="es-AR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1238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9956800" cy="503110"/>
          </a:xfrm>
        </p:spPr>
        <p:txBody>
          <a:bodyPr>
            <a:noAutofit/>
          </a:bodyPr>
          <a:lstStyle/>
          <a:p>
            <a:r>
              <a:rPr lang="es-AR" sz="2000" dirty="0"/>
              <a:t>COMO TRABAJAMOS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992124"/>
            <a:ext cx="10174514" cy="4873752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s-AR" sz="1800" b="0" i="0" u="none" strike="noStrike" baseline="0" dirty="0">
                <a:solidFill>
                  <a:srgbClr val="ED008C"/>
                </a:solidFill>
                <a:latin typeface="FranklinGothic-Book"/>
              </a:rPr>
              <a:t> </a:t>
            </a:r>
            <a:r>
              <a:rPr lang="es-AR" sz="1800" dirty="0">
                <a:solidFill>
                  <a:srgbClr val="000000"/>
                </a:solidFill>
                <a:latin typeface="FranklinGothic-Demi"/>
              </a:rPr>
              <a:t>Desde una c</a:t>
            </a:r>
            <a:r>
              <a:rPr lang="es-AR" sz="1800" b="0" i="0" u="none" strike="noStrike" baseline="0" dirty="0">
                <a:solidFill>
                  <a:srgbClr val="000000"/>
                </a:solidFill>
                <a:latin typeface="FranklinGothic-Demi"/>
              </a:rPr>
              <a:t>alidad técnica: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s-ES" sz="1800" dirty="0">
                <a:latin typeface="FranklinGothic-Book"/>
              </a:rPr>
              <a:t>Con</a:t>
            </a:r>
            <a:r>
              <a:rPr lang="es-ES" sz="1800" b="0" i="0" u="none" strike="noStrike" baseline="0" dirty="0">
                <a:latin typeface="FranklinGothic-Book"/>
              </a:rPr>
              <a:t> </a:t>
            </a:r>
            <a:r>
              <a:rPr lang="es-ES" sz="1800" b="1" i="0" u="none" strike="noStrike" baseline="0" dirty="0">
                <a:latin typeface="FranklinGothic-Demi"/>
              </a:rPr>
              <a:t>Neutralidad</a:t>
            </a:r>
            <a:r>
              <a:rPr lang="es-ES" sz="1800" dirty="0">
                <a:solidFill>
                  <a:srgbClr val="000000"/>
                </a:solidFill>
                <a:latin typeface="FranklinGothic-Book"/>
              </a:rPr>
              <a:t>: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separándose el profesional de sus creencias morales o religiosas y guiándose por criterios científicos.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s-ES" sz="1800" dirty="0">
                <a:solidFill>
                  <a:srgbClr val="000000"/>
                </a:solidFill>
                <a:latin typeface="FranklinGothic-Demi"/>
              </a:rPr>
              <a:t>Con 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FranklinGothic-Demi"/>
              </a:rPr>
              <a:t>Claridad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, utilizando un lenguaje sencillo, comprensible, preciso y accesible, tomando en cuenta las diversas necesidades de los adolescentes.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s-ES" sz="1800" dirty="0">
                <a:solidFill>
                  <a:srgbClr val="000000"/>
                </a:solidFill>
                <a:latin typeface="FranklinGothic-Book"/>
              </a:rPr>
              <a:t>Con 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FranklinGothic-Demi"/>
              </a:rPr>
              <a:t>Capacidad de escucha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Demi"/>
              </a:rPr>
              <a:t>y tiempo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, debe habilitarse al adolescente a realizar todas las consultas que necesite, y disponer de medios para realizar todas las explicaciones necesarias, con el fin de que los mensajes sean comprendidos </a:t>
            </a:r>
            <a:r>
              <a:rPr lang="es-AR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debidamente.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s-ES" sz="1800" dirty="0">
                <a:latin typeface="FranklinGothic-Book"/>
              </a:rPr>
              <a:t>Con</a:t>
            </a:r>
            <a:r>
              <a:rPr lang="es-ES" sz="1800" dirty="0">
                <a:solidFill>
                  <a:srgbClr val="ED008C"/>
                </a:solidFill>
                <a:latin typeface="FranklinGothic-Book"/>
              </a:rPr>
              <a:t> 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FranklinGothic-Demi"/>
              </a:rPr>
              <a:t>Confidencialidad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, se trata de un derecho de los adolescentes que consultan.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s-ES" sz="1800" b="1" i="0" u="none" strike="noStrike" baseline="0" dirty="0">
                <a:solidFill>
                  <a:srgbClr val="000000"/>
                </a:solidFill>
                <a:latin typeface="FranklinGothic-Demi"/>
              </a:rPr>
              <a:t>Dosificación y pertinencia</a:t>
            </a:r>
            <a:r>
              <a:rPr lang="es-ES" sz="1800" dirty="0">
                <a:solidFill>
                  <a:srgbClr val="000000"/>
                </a:solidFill>
                <a:latin typeface="FranklinGothic-Book"/>
              </a:rPr>
              <a:t>: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FranklinGothic-Book"/>
              </a:rPr>
              <a:t>volúmenes muy grandes de información no siempre son incorporados y aprehendidos por quien los recibe, por lo cual la información debe ser brindada en forma graduada y pertinente.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39055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AR" sz="2000" dirty="0"/>
              <a:t>LOS RESULTADOS QUE ESPERAMOS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algn="l"/>
            <a:endParaRPr lang="es-ES" sz="1800" b="0" i="0" u="none" strike="noStrike" baseline="0" dirty="0">
              <a:solidFill>
                <a:srgbClr val="ED008C"/>
              </a:solidFill>
              <a:latin typeface="FranklinGothic-Book"/>
            </a:endParaRPr>
          </a:p>
          <a:p>
            <a:pPr algn="l"/>
            <a:r>
              <a:rPr lang="es-ES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FranklinGothic-Book"/>
              </a:rPr>
              <a:t>Reconozca sus motivaciones, intereses y expectativas.</a:t>
            </a:r>
          </a:p>
          <a:p>
            <a:pPr algn="l"/>
            <a:r>
              <a:rPr lang="es-ES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FranklinGothic-Book"/>
              </a:rPr>
              <a:t>Tome decisiones conscientes, voluntarias y comprometidas.</a:t>
            </a:r>
          </a:p>
          <a:p>
            <a:pPr algn="l"/>
            <a:r>
              <a:rPr lang="es-ES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FranklinGothic-Book"/>
              </a:rPr>
              <a:t>Genere alternativas a nivel personal, familiar y social.</a:t>
            </a:r>
          </a:p>
          <a:p>
            <a:pPr algn="l"/>
            <a:r>
              <a:rPr lang="es-AR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AR" b="0" i="0" u="none" strike="noStrike" baseline="0" dirty="0">
                <a:solidFill>
                  <a:srgbClr val="000000"/>
                </a:solidFill>
                <a:latin typeface="FranklinGothic-Book"/>
              </a:rPr>
              <a:t>Busque soluciones creativas.</a:t>
            </a:r>
          </a:p>
          <a:p>
            <a:pPr algn="l"/>
            <a:r>
              <a:rPr lang="es-ES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FranklinGothic-Book"/>
              </a:rPr>
              <a:t>Reconozca y disminuya temores, mitos y dudas.</a:t>
            </a:r>
          </a:p>
          <a:p>
            <a:pPr algn="l"/>
            <a:r>
              <a:rPr lang="es-ES" b="0" i="0" u="none" strike="noStrike" baseline="0" dirty="0">
                <a:solidFill>
                  <a:srgbClr val="ED008C"/>
                </a:solidFill>
                <a:latin typeface="FranklinGothic-Book"/>
              </a:rPr>
              <a:t>●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FranklinGothic-Book"/>
              </a:rPr>
              <a:t>Sienta confianza en las personas y tratamientos que se ofrecen para acompañarlo.</a:t>
            </a:r>
          </a:p>
          <a:p>
            <a:pPr algn="l"/>
            <a:r>
              <a:rPr lang="es-ES" i="0" u="none" strike="noStrike" baseline="0" dirty="0">
                <a:latin typeface="Franklin Gothic Book" panose="020B0503020102020204" pitchFamily="34" charset="0"/>
              </a:rPr>
              <a:t>Estimular al adolescente para que se haga responsable del cuidado de su</a:t>
            </a:r>
          </a:p>
          <a:p>
            <a:pPr algn="l"/>
            <a:r>
              <a:rPr lang="es-AR" i="0" u="none" strike="noStrike" baseline="0" dirty="0">
                <a:latin typeface="Franklin Gothic Book" panose="020B0503020102020204" pitchFamily="34" charset="0"/>
              </a:rPr>
              <a:t>salud.</a:t>
            </a:r>
            <a:endParaRPr lang="es-AR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21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7986-E887-D3A8-4514-C327F77C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Autofit/>
          </a:bodyPr>
          <a:lstStyle/>
          <a:p>
            <a:r>
              <a:rPr lang="es-AR" sz="2000"/>
              <a:t>TRABAJO FINAL</a:t>
            </a:r>
            <a:endParaRPr lang="es-AR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D1B0-5B24-D1BF-6166-5E74C5F581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6500"/>
            <a:ext cx="9956800" cy="487375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AR" dirty="0"/>
              <a:t>Leemos el texto sobre </a:t>
            </a:r>
            <a:r>
              <a:rPr lang="es-AR"/>
              <a:t>la adolescencia </a:t>
            </a:r>
            <a:r>
              <a:rPr lang="es-AR" dirty="0"/>
              <a:t>y situamos en un </a:t>
            </a:r>
            <a:r>
              <a:rPr lang="es-AR"/>
              <a:t>trabajo escrito, </a:t>
            </a:r>
            <a:r>
              <a:rPr lang="es-AR" dirty="0"/>
              <a:t>características y conceptos abordados en la clase. </a:t>
            </a:r>
          </a:p>
        </p:txBody>
      </p:sp>
    </p:spTree>
    <p:extLst>
      <p:ext uri="{BB962C8B-B14F-4D97-AF65-F5344CB8AC3E}">
        <p14:creationId xmlns:p14="http://schemas.microsoft.com/office/powerpoint/2010/main" val="552512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2767</TotalTime>
  <Words>1896</Words>
  <Application>Microsoft Office PowerPoint</Application>
  <PresentationFormat>Panorámica</PresentationFormat>
  <Paragraphs>126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6" baseType="lpstr">
      <vt:lpstr>Arial</vt:lpstr>
      <vt:lpstr>Bahnschrift Light</vt:lpstr>
      <vt:lpstr>Calibri</vt:lpstr>
      <vt:lpstr>Century Schoolbook</vt:lpstr>
      <vt:lpstr>Franklin Gothic Book</vt:lpstr>
      <vt:lpstr>FranklinGothic-Book</vt:lpstr>
      <vt:lpstr>FranklinGothic-BookItalic</vt:lpstr>
      <vt:lpstr>FranklinGothic-Demi</vt:lpstr>
      <vt:lpstr>Georgia</vt:lpstr>
      <vt:lpstr>Symbol</vt:lpstr>
      <vt:lpstr>Verdana</vt:lpstr>
      <vt:lpstr>Wingdings</vt:lpstr>
      <vt:lpstr>Wingdings 2</vt:lpstr>
      <vt:lpstr>Mirador</vt:lpstr>
      <vt:lpstr>PSICOLOGÍA ODONTOLÓGICA</vt:lpstr>
      <vt:lpstr>TRABAJO PRACTICO</vt:lpstr>
      <vt:lpstr>REVISIÓN de los CONCEPTOS VERTIDOS CLASE 8  </vt:lpstr>
      <vt:lpstr>LA ADOLESCENCIA</vt:lpstr>
      <vt:lpstr>LA ADOLESCENCIA desde la antigüedad </vt:lpstr>
      <vt:lpstr>LA ADOLESCENCIA desde la antigüedad </vt:lpstr>
      <vt:lpstr>HEBIATRIA </vt:lpstr>
      <vt:lpstr>ADOLESCENCIA PARA ABEREASTURY Y KNOBEL</vt:lpstr>
      <vt:lpstr>ADOLESCENCIA PARA ABEREASTURY Y KNOBEL</vt:lpstr>
      <vt:lpstr>QUE ES LA IDENTIDAD . ERICKSON ( Aberastury-)</vt:lpstr>
      <vt:lpstr> las etapas del duelo</vt:lpstr>
      <vt:lpstr>El adolescente y la familia</vt:lpstr>
      <vt:lpstr>TEORÍAS SOBRE LA ADOLESCENCIA</vt:lpstr>
      <vt:lpstr>ORGANIZACIÓN MUNDIAL DE LA SALUD</vt:lpstr>
      <vt:lpstr>CAMBIOS DEL ADOLESCENTE LOS CAMBIOS EN EL ADOLESCENTE INCLUYEN CAMBIOS FÍSICOS, HORMONALES, BIOLÓGICOS, PSICOLÓGICOS. </vt:lpstr>
      <vt:lpstr>CAMBIOS EMOCIONALES Y SOCIALES DE LOS Y LAS ADOLESCENTES</vt:lpstr>
      <vt:lpstr>PENSAMIENTO CRÍTICO Entre los cambios cognitivos que permiten el pensamiento crítico hay:</vt:lpstr>
      <vt:lpstr>Criterios para el abordaje integral de los adolescentes- Ministerio salud-panamericano.</vt:lpstr>
      <vt:lpstr>Criterios para el abordaje integral de los adolescentes- Ministerio salud-panamericano</vt:lpstr>
      <vt:lpstr>COMO TRABAJAMOS</vt:lpstr>
      <vt:lpstr>LOS RESULTADOS QUE ESPERAMOS</vt:lpstr>
      <vt:lpstr>TRABAJO FINAL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ODONTOLOGICA</dc:title>
  <dc:creator>Mirta</dc:creator>
  <cp:lastModifiedBy>Mirta</cp:lastModifiedBy>
  <cp:revision>467</cp:revision>
  <dcterms:created xsi:type="dcterms:W3CDTF">2022-08-05T19:30:19Z</dcterms:created>
  <dcterms:modified xsi:type="dcterms:W3CDTF">2022-10-28T10:53:25Z</dcterms:modified>
</cp:coreProperties>
</file>